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</p:sldMasterIdLst>
  <p:sldIdLst>
    <p:sldId id="256" r:id="rId4"/>
    <p:sldId id="257" r:id="rId5"/>
    <p:sldId id="258" r:id="rId6"/>
    <p:sldId id="265" r:id="rId7"/>
    <p:sldId id="259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17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52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”</a:t>
            </a:r>
            <a:endParaRPr lang="en-US" altLang="fr-FR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23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11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2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962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16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36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C908-67BC-414A-936F-72E8573A804B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56C5-BBD6-4925-A3FD-51C1190189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423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9F0F-AD6C-446A-8866-468FEC66AA75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4AD6-7787-4CF1-9CA7-435B734204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41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8C58-4B5D-4C7A-973A-3E4D686750F9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44C3-7318-4DA8-B21E-295D9C2E1F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2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4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174A-E618-44A0-9491-EC21A5CA06E4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805E-402C-457C-8F7C-9E743B4520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2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8D1E-7851-487D-B880-35EB7673F3DA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AC10-70B8-42FA-AE92-BBC39839CE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91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B869-8197-4E0F-992E-94DDCD43D5CA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B63E-1EBD-46A5-AECE-CD01DDA93F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519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D191-2049-495A-AFCC-AC76AAAE06FD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A6E0-4B42-4CE7-8092-42C06C44CD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87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E2C6-9AED-48AD-A36E-3130A22EABAC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4A5B-270A-4FAD-8B42-D3DDCBA87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403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AA31-909A-4C03-9244-CCC833AB46AF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F926C-24D9-4623-9D04-7707493E8B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51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AF86-357B-4366-ADFB-8E6C08B3A975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BC3B-B3EC-417D-960C-6DFABB472C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940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9BBC-0256-47A4-B0BD-530CD8CD48D1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4392-E9FC-48E2-B028-A291D388C8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677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1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8EE093D-2E6A-4FF0-916F-B8335ABD28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C367818-2A90-45E5-9C9A-18D581AF67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8600" y="1905000"/>
            <a:ext cx="3505200" cy="135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DOCUMENT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xmlns="" id="{92BBDEEA-0B68-4A70-9AAF-0AE6E2A7CC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8600" y="3263900"/>
            <a:ext cx="3505200" cy="135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1">
                <a:latin typeface="Myriad Pro"/>
                <a:sym typeface="Wingdings 2" panose="05020102010507070707" pitchFamily="18" charset="2"/>
              </a:defRPr>
            </a:lvl1pPr>
          </a:lstStyle>
          <a:p>
            <a:pPr lvl="0"/>
            <a:r>
              <a:rPr lang="fr-FR" dirty="0"/>
              <a:t>Lieu  Dates</a:t>
            </a:r>
          </a:p>
        </p:txBody>
      </p:sp>
    </p:spTree>
    <p:extLst>
      <p:ext uri="{BB962C8B-B14F-4D97-AF65-F5344CB8AC3E}">
        <p14:creationId xmlns:p14="http://schemas.microsoft.com/office/powerpoint/2010/main" val="2272895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CA527D7B-FD95-41A1-B53E-BD218EBAC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FDA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125388"/>
            <a:ext cx="6184901" cy="45388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Point 1 …………………………………………………………………………. p1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Point 2 …………………………………………………………………………. P2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Point 3 …………………………………………………………………………. p3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72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394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CA527D7B-FD95-41A1-B53E-BD218EBAC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D326231-605B-4DFB-A875-9507592086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9350" y="1071563"/>
            <a:ext cx="6832600" cy="4767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Myriad Pro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2628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F228087-AC37-449D-AB79-56DEA8544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5" name="Espace réservé du texte 22">
            <a:extLst>
              <a:ext uri="{FF2B5EF4-FFF2-40B4-BE49-F238E27FC236}">
                <a16:creationId xmlns:a16="http://schemas.microsoft.com/office/drawing/2014/main" xmlns="" id="{086F203D-8EF1-4BCB-910C-37BF08ECCE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0B705A0-C0A7-4796-988D-BF66C0A6C48B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889856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0485C908-9EA1-4084-9628-5FFEE3EE8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69B4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645369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69B4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A5E1858-0823-42E6-A229-5A3B9ECD53B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05308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2">
            <a:extLst>
              <a:ext uri="{FF2B5EF4-FFF2-40B4-BE49-F238E27FC236}">
                <a16:creationId xmlns:a16="http://schemas.microsoft.com/office/drawing/2014/main" xmlns="" id="{086F203D-8EF1-4BCB-910C-37BF08ECCE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69486EF-F1A2-49BF-A40B-66B8C6241D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8" name="Espace réservé du texte 22">
            <a:extLst>
              <a:ext uri="{FF2B5EF4-FFF2-40B4-BE49-F238E27FC236}">
                <a16:creationId xmlns:a16="http://schemas.microsoft.com/office/drawing/2014/main" xmlns="" id="{B722FC25-755B-4D37-8ADA-FC6735E6D1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DEA6D9A-E737-44BD-8CDA-FC25CD7D7775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93097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2674D95B-DE17-4066-B251-D49A0791C2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A9B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3973893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A9B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A6CF26A-5097-48C6-96D1-08A6598BB637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872970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B2A1EF2-1EBA-4562-B6DF-4689ED63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92430D2-7C8B-4409-AF75-EE61439FDAA8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xmlns="" id="{F38BE54F-7EFC-473B-90CD-E55186AE36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26891523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B21C7AEE-169D-4CCA-AD58-08FBB27FB0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15478591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B9B826F-7CD2-41EE-BBFF-D7E474E0BEC9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6291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85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DC372A80-2558-49D8-AF73-D58C6E616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8A1CC85-23EC-4BC6-A197-922CC5F3BAD7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xmlns="" id="{84CB062F-3CCF-47A2-9931-6C095C62AD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3313965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B76FA102-65A6-4BDD-9DE0-1AE2292B2E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E62A45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6174217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446F4C91-2443-4E75-9F2F-A1CB5ED67A56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057803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E238C438-BFF4-4A18-AE6E-B21B7B743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3E8EBA8-ACD4-471A-8A41-8C32D99C31B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22">
            <a:extLst>
              <a:ext uri="{FF2B5EF4-FFF2-40B4-BE49-F238E27FC236}">
                <a16:creationId xmlns:a16="http://schemas.microsoft.com/office/drawing/2014/main" xmlns="" id="{CB1D27F9-C468-406B-A7F1-BFA1E2AA11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14589422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24580831-AA42-4EE4-A87D-9D42B47C80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95C11F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31630241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C636E2D-D49D-45A6-A77D-0EDDA3B946A5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209573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3531DA3B-95F4-4DFE-B967-4785979FB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97B0615-35C5-4D5D-8B6C-9B7AB8A6AC82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Espace réservé du texte 22">
            <a:extLst>
              <a:ext uri="{FF2B5EF4-FFF2-40B4-BE49-F238E27FC236}">
                <a16:creationId xmlns:a16="http://schemas.microsoft.com/office/drawing/2014/main" xmlns="" id="{B36E46B7-D337-431A-A02E-B23409C661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14553767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3DB9C39F-C66C-42D2-8CD8-C20CBE5A58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E42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2245651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Ve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xmlns="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xmlns="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xmlns="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xmlns="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 smtClean="0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4BD685D2-BECF-407E-A5CE-8820637231E1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907344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1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165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7" y="609600"/>
            <a:ext cx="6447234" cy="1320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97" y="2160589"/>
            <a:ext cx="6447234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4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8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7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9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74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397" y="609600"/>
            <a:ext cx="644723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397" y="2160589"/>
            <a:ext cx="644723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447137A-4AAC-4C8D-9F63-6DAE87DB9273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fld id="{855C13EE-F9B3-401A-9A58-4C0900B5D29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3F7373-DEB2-4404-8162-E995B494D5E6}" type="datetime1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EABB26-A2F8-4FFE-9767-5A78875B6E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BDB9AB2-FEFD-46DA-9875-74AB16819546}"/>
              </a:ext>
            </a:extLst>
          </p:cNvPr>
          <p:cNvSpPr txBox="1"/>
          <p:nvPr/>
        </p:nvSpPr>
        <p:spPr>
          <a:xfrm>
            <a:off x="2232818" y="6003987"/>
            <a:ext cx="5549900" cy="23147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latin typeface="Myriad Pro"/>
                <a:cs typeface="Myriad Pro"/>
              </a:rPr>
              <a:t>FCB / LA</a:t>
            </a:r>
            <a:r>
              <a:rPr lang="en-US" sz="1000" b="1" baseline="0" dirty="0" smtClean="0">
                <a:latin typeface="Myriad Pro"/>
                <a:cs typeface="Myriad Pro"/>
              </a:rPr>
              <a:t> FORMATION A LA FFRS</a:t>
            </a:r>
            <a:endParaRPr lang="fr-FR" sz="10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200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sch&#233;ma%20formation_03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LA FORMATION A LA FFRS</a:t>
            </a:r>
          </a:p>
        </p:txBody>
      </p:sp>
    </p:spTree>
    <p:extLst>
      <p:ext uri="{BB962C8B-B14F-4D97-AF65-F5344CB8AC3E}">
        <p14:creationId xmlns:p14="http://schemas.microsoft.com/office/powerpoint/2010/main" val="324446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500"/>
              </a:spcBef>
              <a:buClrTx/>
            </a:pPr>
            <a:r>
              <a:rPr lang="fr-FR" altLang="fr-FR" dirty="0"/>
              <a:t>Le mode d’obtention des qualifications fédérales</a:t>
            </a:r>
            <a:br>
              <a:rPr lang="fr-FR" altLang="fr-FR" dirty="0"/>
            </a:b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Bef>
                <a:spcPts val="500"/>
              </a:spcBef>
              <a:buClrTx/>
            </a:pPr>
            <a:endParaRPr lang="fr-FR" altLang="fr-FR" sz="2400" dirty="0" smtClean="0">
              <a:ea typeface="Microsoft YaHei" pitchFamily="34" charset="-122"/>
            </a:endParaRPr>
          </a:p>
          <a:p>
            <a:pPr marL="342900" indent="-342900">
              <a:spcBef>
                <a:spcPts val="500"/>
              </a:spcBef>
              <a:buClrTx/>
              <a:buFont typeface="Wingdings" panose="05000000000000000000" pitchFamily="2" charset="2"/>
              <a:buChar char="ü"/>
            </a:pPr>
            <a:r>
              <a:rPr lang="fr-FR" altLang="fr-FR" sz="2400" dirty="0" smtClean="0">
                <a:ea typeface="Microsoft YaHei" pitchFamily="34" charset="-122"/>
              </a:rPr>
              <a:t>Suivre </a:t>
            </a:r>
            <a:r>
              <a:rPr lang="fr-FR" altLang="fr-FR" sz="2400" dirty="0">
                <a:ea typeface="Microsoft YaHei" pitchFamily="34" charset="-122"/>
              </a:rPr>
              <a:t>la formation </a:t>
            </a:r>
            <a:r>
              <a:rPr lang="fr-FR" altLang="fr-FR" sz="2400" dirty="0" smtClean="0">
                <a:ea typeface="Microsoft YaHei" pitchFamily="34" charset="-122"/>
              </a:rPr>
              <a:t>fédérale</a:t>
            </a:r>
          </a:p>
          <a:p>
            <a:pPr marL="342900" indent="-342900">
              <a:spcBef>
                <a:spcPts val="500"/>
              </a:spcBef>
              <a:buClrTx/>
              <a:buFont typeface="Wingdings" panose="05000000000000000000" pitchFamily="2" charset="2"/>
              <a:buChar char="ü"/>
            </a:pPr>
            <a:endParaRPr lang="fr-FR" altLang="fr-FR" sz="2400" dirty="0">
              <a:ea typeface="Microsoft YaHei" pitchFamily="34" charset="-122"/>
            </a:endParaRPr>
          </a:p>
          <a:p>
            <a:pPr marL="342900" indent="-342900">
              <a:spcBef>
                <a:spcPts val="500"/>
              </a:spcBef>
              <a:buClrTx/>
              <a:buFont typeface="Wingdings" panose="05000000000000000000" pitchFamily="2" charset="2"/>
              <a:buChar char="ü"/>
            </a:pPr>
            <a:r>
              <a:rPr lang="fr-FR" altLang="fr-FR" sz="2400" dirty="0">
                <a:ea typeface="Microsoft YaHei" pitchFamily="34" charset="-122"/>
              </a:rPr>
              <a:t>VA (validation des acquis tout ou partie</a:t>
            </a:r>
            <a:r>
              <a:rPr lang="fr-FR" altLang="fr-FR" sz="2400" dirty="0" smtClean="0">
                <a:ea typeface="Microsoft YaHei" pitchFamily="34" charset="-122"/>
              </a:rPr>
              <a:t>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fr-FR" altLang="fr-FR" sz="2400" dirty="0" smtClean="0">
                <a:ea typeface="Microsoft YaHei" pitchFamily="34" charset="-122"/>
              </a:rPr>
              <a:t>Dossier à constituer pour justifier de l’expérience et des compétences acquises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fr-FR" altLang="fr-FR" sz="2400" dirty="0" smtClean="0">
                <a:ea typeface="Microsoft YaHei" pitchFamily="34" charset="-122"/>
              </a:rPr>
              <a:t>FCB et PSC1 Obligatoires </a:t>
            </a:r>
            <a:r>
              <a:rPr lang="fr-FR" altLang="fr-FR" sz="2400" dirty="0">
                <a:ea typeface="Microsoft YaHei" pitchFamily="34" charset="-122"/>
              </a:rPr>
              <a:t/>
            </a:r>
            <a:br>
              <a:rPr lang="fr-FR" altLang="fr-FR" sz="2400" dirty="0">
                <a:ea typeface="Microsoft YaHei" pitchFamily="34" charset="-122"/>
              </a:rPr>
            </a:b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444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Formation continue= module complémentaire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03648" y="1628800"/>
            <a:ext cx="3456384" cy="37890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 algn="r">
              <a:buNone/>
            </a:pPr>
            <a:endParaRPr lang="fr-FR" sz="1000" b="1" dirty="0">
              <a:latin typeface="Myriad Pro"/>
              <a:cs typeface="Myriad Pro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3626" y="2132856"/>
            <a:ext cx="3528392" cy="3789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wrap="square" lIns="91440" tIns="45720" rIns="91440" bIns="45720" rtlCol="0">
            <a:normAutofit/>
          </a:bodyPr>
          <a:lstStyle>
            <a:defPPr>
              <a:defRPr lang="fr-FR"/>
            </a:defPPr>
            <a:lvl1pPr indent="0">
              <a:buNone/>
              <a:defRPr sz="2000" b="1">
                <a:latin typeface="Myriad Pro"/>
                <a:cs typeface="Myriad Pro"/>
              </a:defRPr>
            </a:lvl1pPr>
          </a:lstStyle>
          <a:p>
            <a:r>
              <a:rPr lang="fr-FR" u="sng" dirty="0"/>
              <a:t>DIRIGEANT</a:t>
            </a:r>
          </a:p>
          <a:p>
            <a:endParaRPr lang="fr-FR" dirty="0"/>
          </a:p>
          <a:p>
            <a:r>
              <a:rPr lang="fr-FR" dirty="0"/>
              <a:t>CONTENU (7h)</a:t>
            </a:r>
          </a:p>
          <a:p>
            <a:endParaRPr lang="fr-FR" dirty="0"/>
          </a:p>
          <a:p>
            <a:r>
              <a:rPr lang="fr-FR" dirty="0" smtClean="0"/>
              <a:t>- Réunions </a:t>
            </a:r>
            <a:r>
              <a:rPr lang="fr-FR" dirty="0"/>
              <a:t>efficaces</a:t>
            </a:r>
          </a:p>
          <a:p>
            <a:r>
              <a:rPr lang="fr-FR" dirty="0" smtClean="0"/>
              <a:t>- Gestion </a:t>
            </a:r>
            <a:r>
              <a:rPr lang="fr-FR" dirty="0"/>
              <a:t>administrative et financière</a:t>
            </a:r>
          </a:p>
          <a:p>
            <a:r>
              <a:rPr lang="fr-FR" dirty="0" smtClean="0"/>
              <a:t>- Conception </a:t>
            </a:r>
            <a:r>
              <a:rPr lang="fr-FR" dirty="0"/>
              <a:t>de projets </a:t>
            </a:r>
          </a:p>
          <a:p>
            <a:r>
              <a:rPr lang="fr-FR" dirty="0" smtClean="0"/>
              <a:t>- Gestion </a:t>
            </a:r>
            <a:r>
              <a:rPr lang="fr-FR" dirty="0"/>
              <a:t>des conflits</a:t>
            </a:r>
          </a:p>
          <a:p>
            <a:r>
              <a:rPr lang="fr-FR" dirty="0" smtClean="0"/>
              <a:t>- Outils </a:t>
            </a:r>
            <a:r>
              <a:rPr lang="fr-FR" dirty="0"/>
              <a:t>de communication à distance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72000" y="2132856"/>
            <a:ext cx="3888432" cy="3789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latin typeface="Myriad Pro"/>
                <a:cs typeface="Myriad Pro"/>
              </a:rPr>
              <a:t>ANIMATEUR / ACCOMPAGNANT SPORTIF</a:t>
            </a:r>
          </a:p>
          <a:p>
            <a:pPr marL="0" indent="0">
              <a:buNone/>
            </a:pPr>
            <a:endParaRPr lang="fr-FR" sz="2000" b="1" dirty="0">
              <a:latin typeface="Myriad Pro"/>
              <a:cs typeface="Myriad Pro"/>
            </a:endParaRPr>
          </a:p>
          <a:p>
            <a:pPr marL="0" indent="0">
              <a:buNone/>
            </a:pPr>
            <a:r>
              <a:rPr lang="fr-FR" sz="2000" b="1" dirty="0" smtClean="0">
                <a:latin typeface="Myriad Pro"/>
                <a:cs typeface="Myriad Pro"/>
              </a:rPr>
              <a:t>CONTENU (7h-14h-21h)</a:t>
            </a:r>
          </a:p>
          <a:p>
            <a:pPr marL="0" indent="0">
              <a:buNone/>
            </a:pPr>
            <a:endParaRPr lang="fr-FR" sz="2400" b="1" dirty="0" smtClean="0">
              <a:latin typeface="Myriad Pro"/>
              <a:cs typeface="Myriad Pro"/>
            </a:endParaRPr>
          </a:p>
          <a:p>
            <a:pPr marL="342900" indent="-342900">
              <a:buFontTx/>
              <a:buChar char="-"/>
            </a:pPr>
            <a:r>
              <a:rPr lang="fr-FR" sz="2000" b="1" dirty="0" smtClean="0">
                <a:latin typeface="Myriad Pro"/>
                <a:cs typeface="Myriad Pro"/>
              </a:rPr>
              <a:t>Rappels sécuritaires</a:t>
            </a:r>
          </a:p>
          <a:p>
            <a:pPr marL="342900" indent="-342900">
              <a:buFontTx/>
              <a:buChar char="-"/>
            </a:pPr>
            <a:r>
              <a:rPr lang="fr-FR" sz="2000" b="1" dirty="0" smtClean="0">
                <a:latin typeface="Myriad Pro"/>
                <a:cs typeface="Myriad Pro"/>
              </a:rPr>
              <a:t>Perfectionnement technique</a:t>
            </a:r>
          </a:p>
          <a:p>
            <a:pPr marL="342900" indent="-342900">
              <a:buFontTx/>
              <a:buChar char="-"/>
            </a:pPr>
            <a:r>
              <a:rPr lang="fr-FR" sz="2000" b="1" dirty="0" smtClean="0">
                <a:latin typeface="Myriad Pro"/>
                <a:cs typeface="Myriad Pro"/>
              </a:rPr>
              <a:t>Développement des compétences</a:t>
            </a:r>
            <a:endParaRPr lang="fr-FR" sz="20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3408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ts val="700"/>
              </a:spcBef>
              <a:buClrTx/>
            </a:pPr>
            <a:r>
              <a:rPr lang="fr-FR" altLang="fr-FR" sz="3200" dirty="0"/>
              <a:t>Le Financement de la formation </a:t>
            </a:r>
            <a:r>
              <a:rPr lang="fr-FR" altLang="fr-FR" sz="3200" dirty="0" smtClean="0"/>
              <a:t>fédérale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700"/>
              </a:spcBef>
              <a:buClrTx/>
            </a:pPr>
            <a:r>
              <a:rPr lang="fr-FR" altLang="fr-FR" sz="2800" dirty="0">
                <a:ea typeface="Microsoft YaHei" pitchFamily="34" charset="-122"/>
              </a:rPr>
              <a:t>PSC1 (FFRS: 30€)</a:t>
            </a:r>
          </a:p>
          <a:p>
            <a:pPr>
              <a:spcBef>
                <a:spcPts val="700"/>
              </a:spcBef>
              <a:buClrTx/>
            </a:pPr>
            <a:endParaRPr lang="fr-FR" altLang="fr-FR" sz="2800" dirty="0">
              <a:ea typeface="Microsoft YaHei" pitchFamily="34" charset="-122"/>
            </a:endParaRPr>
          </a:p>
          <a:p>
            <a:pPr>
              <a:spcBef>
                <a:spcPts val="700"/>
              </a:spcBef>
              <a:buClrTx/>
            </a:pPr>
            <a:r>
              <a:rPr lang="fr-FR" altLang="fr-FR" sz="2800" dirty="0">
                <a:ea typeface="Microsoft YaHei" pitchFamily="34" charset="-122"/>
              </a:rPr>
              <a:t>Stages             FFRS (</a:t>
            </a:r>
            <a:r>
              <a:rPr lang="fr-FR" altLang="fr-FR" sz="2400" dirty="0">
                <a:ea typeface="Microsoft YaHei" pitchFamily="34" charset="-122"/>
              </a:rPr>
              <a:t>34€ / jour en PC en </a:t>
            </a:r>
            <a:r>
              <a:rPr lang="fr-FR" altLang="fr-FR" sz="2400" dirty="0" smtClean="0">
                <a:ea typeface="Microsoft YaHei" pitchFamily="34" charset="-122"/>
              </a:rPr>
              <a:t>2019 et 17€/jour en DP</a:t>
            </a:r>
            <a:r>
              <a:rPr lang="fr-FR" altLang="fr-FR" sz="2800" dirty="0" smtClean="0">
                <a:ea typeface="Microsoft YaHei" pitchFamily="34" charset="-122"/>
              </a:rPr>
              <a:t>)</a:t>
            </a:r>
            <a:endParaRPr lang="fr-FR" altLang="fr-FR" sz="2800" dirty="0">
              <a:ea typeface="Microsoft YaHei" pitchFamily="34" charset="-122"/>
            </a:endParaRPr>
          </a:p>
          <a:p>
            <a:pPr>
              <a:spcBef>
                <a:spcPts val="700"/>
              </a:spcBef>
              <a:buClrTx/>
            </a:pPr>
            <a:r>
              <a:rPr lang="fr-FR" altLang="fr-FR" sz="2800" dirty="0" smtClean="0">
                <a:ea typeface="Microsoft YaHei" pitchFamily="34" charset="-122"/>
              </a:rPr>
              <a:t>		CODERS / CORERS (selon les territoires)</a:t>
            </a:r>
            <a:endParaRPr lang="fr-FR" altLang="fr-FR" sz="2800" dirty="0">
              <a:ea typeface="Microsoft YaHei" pitchFamily="34" charset="-122"/>
            </a:endParaRPr>
          </a:p>
          <a:p>
            <a:pPr>
              <a:spcBef>
                <a:spcPts val="700"/>
              </a:spcBef>
              <a:buClrTx/>
            </a:pPr>
            <a:r>
              <a:rPr lang="fr-FR" altLang="fr-FR" sz="2800" dirty="0" smtClean="0">
                <a:ea typeface="Microsoft YaHei" pitchFamily="34" charset="-122"/>
              </a:rPr>
              <a:t>		Club</a:t>
            </a:r>
            <a:endParaRPr lang="fr-FR" altLang="fr-FR" sz="2800" dirty="0">
              <a:ea typeface="Microsoft YaHei" pitchFamily="34" charset="-122"/>
            </a:endParaRPr>
          </a:p>
          <a:p>
            <a:endParaRPr lang="fr-FR" dirty="0"/>
          </a:p>
        </p:txBody>
      </p:sp>
      <p:cxnSp>
        <p:nvCxnSpPr>
          <p:cNvPr id="4" name="AutoShape 8"/>
          <p:cNvCxnSpPr>
            <a:cxnSpLocks noChangeShapeType="1"/>
          </p:cNvCxnSpPr>
          <p:nvPr/>
        </p:nvCxnSpPr>
        <p:spPr bwMode="auto">
          <a:xfrm>
            <a:off x="2735796" y="3068960"/>
            <a:ext cx="612068" cy="0"/>
          </a:xfrm>
          <a:prstGeom prst="straightConnector1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818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>
          <a:xfrm>
            <a:off x="1149350" y="1484783"/>
            <a:ext cx="6832600" cy="4354041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r>
              <a:rPr lang="fr-FR" sz="2800" dirty="0"/>
              <a:t>Quelques chiffres </a:t>
            </a:r>
            <a:endParaRPr lang="fr-FR" sz="2800" dirty="0" smtClean="0"/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endParaRPr lang="fr-FR" altLang="fr-FR" sz="28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r>
              <a:rPr lang="fr-FR" altLang="fr-FR" sz="2800" dirty="0" smtClean="0">
                <a:solidFill>
                  <a:schemeClr val="tx1"/>
                </a:solidFill>
                <a:ea typeface="Microsoft YaHei" pitchFamily="34" charset="-122"/>
              </a:rPr>
              <a:t>60 </a:t>
            </a:r>
            <a:r>
              <a:rPr lang="fr-FR" altLang="fr-FR" sz="2800" dirty="0">
                <a:solidFill>
                  <a:schemeClr val="tx1"/>
                </a:solidFill>
                <a:ea typeface="Microsoft YaHei" pitchFamily="34" charset="-122"/>
              </a:rPr>
              <a:t>Activités reconnues</a:t>
            </a:r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endParaRPr lang="fr-FR" altLang="fr-FR" sz="28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r>
              <a:rPr lang="fr-FR" altLang="fr-FR" sz="2800" dirty="0">
                <a:solidFill>
                  <a:schemeClr val="tx1"/>
                </a:solidFill>
                <a:ea typeface="Microsoft YaHei" pitchFamily="34" charset="-122"/>
              </a:rPr>
              <a:t>6</a:t>
            </a:r>
            <a:r>
              <a:rPr lang="fr-FR" altLang="fr-FR" sz="2800" dirty="0" smtClean="0">
                <a:solidFill>
                  <a:schemeClr val="tx1"/>
                </a:solidFill>
                <a:ea typeface="Microsoft YaHei" pitchFamily="34" charset="-122"/>
              </a:rPr>
              <a:t> 000 </a:t>
            </a:r>
            <a:r>
              <a:rPr lang="fr-FR" altLang="fr-FR" sz="2800" dirty="0">
                <a:solidFill>
                  <a:schemeClr val="tx1"/>
                </a:solidFill>
                <a:ea typeface="Microsoft YaHei" pitchFamily="34" charset="-122"/>
              </a:rPr>
              <a:t>Animateurs bénévoles</a:t>
            </a:r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endParaRPr lang="fr-FR" altLang="fr-FR" sz="28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lnSpc>
                <a:spcPct val="80000"/>
              </a:lnSpc>
              <a:spcBef>
                <a:spcPts val="625"/>
              </a:spcBef>
              <a:buClrTx/>
            </a:pPr>
            <a:r>
              <a:rPr lang="fr-FR" altLang="fr-FR" sz="2800" dirty="0" smtClean="0">
                <a:solidFill>
                  <a:schemeClr val="tx1"/>
                </a:solidFill>
                <a:ea typeface="Microsoft YaHei" pitchFamily="34" charset="-122"/>
              </a:rPr>
              <a:t>70 </a:t>
            </a:r>
            <a:r>
              <a:rPr lang="fr-FR" altLang="fr-FR" sz="2800" dirty="0">
                <a:solidFill>
                  <a:schemeClr val="tx1"/>
                </a:solidFill>
                <a:ea typeface="Microsoft YaHei" pitchFamily="34" charset="-122"/>
              </a:rPr>
              <a:t>Instructeurs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6114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>
          <a:xfrm>
            <a:off x="1149350" y="1916831"/>
            <a:ext cx="6832600" cy="3921993"/>
          </a:xfrm>
        </p:spPr>
        <p:txBody>
          <a:bodyPr/>
          <a:lstStyle/>
          <a:p>
            <a:pPr algn="ctr">
              <a:spcBef>
                <a:spcPts val="800"/>
              </a:spcBef>
              <a:buClrTx/>
            </a:pPr>
            <a:r>
              <a:rPr lang="fr-FR" altLang="fr-FR" sz="3200" dirty="0">
                <a:solidFill>
                  <a:schemeClr val="tx1"/>
                </a:solidFill>
                <a:ea typeface="Microsoft YaHei" pitchFamily="34" charset="-122"/>
              </a:rPr>
              <a:t>Les activités </a:t>
            </a:r>
            <a:r>
              <a:rPr lang="fr-FR" altLang="fr-FR" sz="3200" dirty="0" smtClean="0">
                <a:solidFill>
                  <a:schemeClr val="tx1"/>
                </a:solidFill>
                <a:ea typeface="Microsoft YaHei" pitchFamily="34" charset="-122"/>
              </a:rPr>
              <a:t>encadrées</a:t>
            </a:r>
          </a:p>
          <a:p>
            <a:pPr marL="0" indent="0" algn="ctr">
              <a:spcBef>
                <a:spcPts val="800"/>
              </a:spcBef>
              <a:buClrTx/>
              <a:buNone/>
            </a:pPr>
            <a:endParaRPr lang="fr-FR" altLang="fr-FR" sz="32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3200" dirty="0">
                <a:solidFill>
                  <a:schemeClr val="tx1"/>
                </a:solidFill>
                <a:ea typeface="Microsoft YaHei" pitchFamily="34" charset="-122"/>
              </a:rPr>
              <a:t>Par des Bénévoles 90</a:t>
            </a:r>
            <a:r>
              <a:rPr lang="fr-FR" altLang="fr-FR" sz="3200" dirty="0" smtClean="0">
                <a:solidFill>
                  <a:schemeClr val="tx1"/>
                </a:solidFill>
                <a:ea typeface="Microsoft YaHei" pitchFamily="34" charset="-122"/>
              </a:rPr>
              <a:t>%</a:t>
            </a:r>
          </a:p>
          <a:p>
            <a:pPr marL="0" indent="0" algn="ctr">
              <a:spcBef>
                <a:spcPts val="800"/>
              </a:spcBef>
              <a:buClrTx/>
              <a:buNone/>
            </a:pPr>
            <a:endParaRPr lang="fr-FR" altLang="fr-FR" sz="32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3200" dirty="0">
                <a:solidFill>
                  <a:schemeClr val="tx1"/>
                </a:solidFill>
                <a:ea typeface="Microsoft YaHei" pitchFamily="34" charset="-122"/>
              </a:rPr>
              <a:t>Par des Salariés 10%</a:t>
            </a:r>
          </a:p>
          <a:p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4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6632"/>
            <a:ext cx="4002082" cy="572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2276872"/>
            <a:ext cx="3240360" cy="100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fr-FR" sz="2400" b="1" dirty="0" smtClean="0">
                <a:latin typeface="Myriad Pro"/>
                <a:cs typeface="Myriad Pro"/>
                <a:hlinkClick r:id="rId3" action="ppaction://hlinkfile"/>
              </a:rPr>
              <a:t>..\schéma formation_03.pdf</a:t>
            </a:r>
            <a:endParaRPr lang="fr-FR" sz="24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062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675"/>
              </a:spcBef>
              <a:buClrTx/>
            </a:pPr>
            <a:r>
              <a:rPr lang="fr-FR" altLang="fr-FR" dirty="0"/>
              <a:t>La </a:t>
            </a:r>
            <a:r>
              <a:rPr lang="fr-FR" altLang="fr-FR" dirty="0" smtClean="0"/>
              <a:t>FCB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Bef>
                <a:spcPts val="675"/>
              </a:spcBef>
              <a:buClrTx/>
            </a:pPr>
            <a:endParaRPr lang="fr-FR" altLang="fr-FR" dirty="0">
              <a:solidFill>
                <a:srgbClr val="FF0000"/>
              </a:solidFill>
              <a:ea typeface="Microsoft YaHei" pitchFamily="34" charset="-122"/>
            </a:endParaRPr>
          </a:p>
          <a:p>
            <a:pPr algn="ctr">
              <a:spcBef>
                <a:spcPts val="675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15 heures </a:t>
            </a:r>
          </a:p>
          <a:p>
            <a:pPr algn="ctr">
              <a:spcBef>
                <a:spcPts val="675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Dirigeants et animateurs</a:t>
            </a:r>
          </a:p>
          <a:p>
            <a:pPr algn="ctr">
              <a:spcBef>
                <a:spcPts val="675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Pré requis pour poursuivre</a:t>
            </a:r>
          </a:p>
          <a:p>
            <a:pPr algn="ctr">
              <a:spcBef>
                <a:spcPts val="675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Objectifs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3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altLang="fr-FR" dirty="0"/>
              <a:t>Accompagnant </a:t>
            </a:r>
            <a:r>
              <a:rPr lang="fr-FR" altLang="fr-FR" dirty="0" smtClean="0"/>
              <a:t>Sportif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Bef>
                <a:spcPts val="600"/>
              </a:spcBef>
            </a:pPr>
            <a:r>
              <a:rPr lang="fr-FR" altLang="fr-FR" sz="2400" dirty="0" smtClean="0">
                <a:solidFill>
                  <a:srgbClr val="FF0000"/>
                </a:solidFill>
                <a:ea typeface="Microsoft YaHei" pitchFamily="34" charset="-122"/>
              </a:rPr>
              <a:t>3 </a:t>
            </a:r>
            <a:r>
              <a:rPr lang="fr-FR" altLang="fr-FR" sz="2400" dirty="0">
                <a:solidFill>
                  <a:srgbClr val="FF0000"/>
                </a:solidFill>
                <a:ea typeface="Microsoft YaHei" pitchFamily="34" charset="-122"/>
              </a:rPr>
              <a:t>OPTIONS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fr-FR" altLang="fr-FR" sz="2300" dirty="0">
                <a:ea typeface="Microsoft YaHei" pitchFamily="34" charset="-122"/>
              </a:rPr>
              <a:t>marche/balade de proximité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fr-FR" altLang="fr-FR" sz="2300" dirty="0">
                <a:ea typeface="Microsoft YaHei" pitchFamily="34" charset="-122"/>
              </a:rPr>
              <a:t>Sorties cyclistes de proximité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fr-FR" altLang="fr-FR" sz="2300" dirty="0" smtClean="0">
                <a:ea typeface="Microsoft YaHei" pitchFamily="34" charset="-122"/>
              </a:rPr>
              <a:t>Jeux </a:t>
            </a:r>
            <a:r>
              <a:rPr lang="fr-FR" altLang="fr-FR" sz="2300" dirty="0">
                <a:ea typeface="Microsoft YaHei" pitchFamily="34" charset="-122"/>
              </a:rPr>
              <a:t>de boules</a:t>
            </a:r>
          </a:p>
          <a:p>
            <a:pPr algn="ctr">
              <a:spcBef>
                <a:spcPts val="800"/>
              </a:spcBef>
              <a:buClrTx/>
            </a:pPr>
            <a:r>
              <a:rPr lang="fr-FR" altLang="fr-FR" sz="3100" dirty="0">
                <a:ea typeface="Microsoft YaHei" pitchFamily="34" charset="-122"/>
              </a:rPr>
              <a:t>25 heures</a:t>
            </a:r>
          </a:p>
          <a:p>
            <a:pPr algn="ctr">
              <a:spcBef>
                <a:spcPts val="800"/>
              </a:spcBef>
              <a:buClrTx/>
            </a:pPr>
            <a:r>
              <a:rPr lang="fr-FR" altLang="fr-FR" sz="3100" dirty="0">
                <a:ea typeface="Microsoft YaHei" pitchFamily="34" charset="-122"/>
              </a:rPr>
              <a:t>PSC1 </a:t>
            </a:r>
          </a:p>
          <a:p>
            <a:pPr algn="ctr">
              <a:spcBef>
                <a:spcPts val="800"/>
              </a:spcBef>
              <a:buClrTx/>
            </a:pPr>
            <a:r>
              <a:rPr lang="fr-FR" altLang="fr-FR" sz="3100" dirty="0">
                <a:ea typeface="Microsoft YaHei" pitchFamily="34" charset="-122"/>
              </a:rPr>
              <a:t>Prérogatives limitées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0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800"/>
              </a:spcBef>
              <a:buClrTx/>
            </a:pPr>
            <a:r>
              <a:rPr lang="fr-FR" altLang="fr-FR" dirty="0" smtClean="0"/>
              <a:t>Animateur</a:t>
            </a:r>
            <a:endParaRPr lang="fr-FR" sz="32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800"/>
              </a:spcBef>
              <a:buClrTx/>
            </a:pP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>		</a:t>
            </a:r>
            <a:r>
              <a:rPr lang="fr-FR" altLang="fr-FR" sz="2000" dirty="0" smtClean="0">
                <a:ea typeface="Microsoft YaHei" pitchFamily="34" charset="-122"/>
              </a:rPr>
              <a:t>PSC1 </a:t>
            </a:r>
            <a:r>
              <a:rPr lang="fr-FR" altLang="fr-FR" sz="2000" dirty="0">
                <a:ea typeface="Microsoft YaHei" pitchFamily="34" charset="-122"/>
              </a:rPr>
              <a:t>+Pré requis techniques</a:t>
            </a:r>
          </a:p>
          <a:p>
            <a:pPr algn="ctr">
              <a:spcBef>
                <a:spcPts val="800"/>
              </a:spcBef>
              <a:buClrTx/>
            </a:pPr>
            <a:r>
              <a:rPr lang="fr-FR" altLang="fr-FR" sz="2000" dirty="0">
                <a:ea typeface="Microsoft YaHei" pitchFamily="34" charset="-122"/>
              </a:rPr>
              <a:t>Module 1: 25h transversal</a:t>
            </a:r>
          </a:p>
          <a:p>
            <a:pPr algn="ctr">
              <a:spcBef>
                <a:spcPts val="800"/>
              </a:spcBef>
              <a:buClrTx/>
            </a:pPr>
            <a:r>
              <a:rPr lang="fr-FR" altLang="fr-FR" sz="2000" dirty="0">
                <a:ea typeface="Microsoft YaHei" pitchFamily="34" charset="-122"/>
              </a:rPr>
              <a:t>Stage pratique 20 heures en club</a:t>
            </a:r>
          </a:p>
          <a:p>
            <a:pPr algn="ctr">
              <a:spcBef>
                <a:spcPts val="800"/>
              </a:spcBef>
              <a:buClrTx/>
            </a:pPr>
            <a:endParaRPr lang="fr-FR" altLang="fr-FR" sz="2000" dirty="0"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2000" dirty="0">
                <a:ea typeface="Microsoft YaHei" pitchFamily="34" charset="-122"/>
              </a:rPr>
              <a:t>Module 2: 35 </a:t>
            </a:r>
            <a:r>
              <a:rPr lang="fr-FR" altLang="fr-FR" sz="2000" dirty="0" smtClean="0">
                <a:ea typeface="Microsoft YaHei" pitchFamily="34" charset="-122"/>
              </a:rPr>
              <a:t>heures* spécifique </a:t>
            </a:r>
          </a:p>
          <a:p>
            <a:pPr algn="ctr">
              <a:spcBef>
                <a:spcPts val="800"/>
              </a:spcBef>
              <a:buClrTx/>
            </a:pPr>
            <a:endParaRPr lang="fr-FR" altLang="fr-FR" sz="2000" dirty="0"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endParaRPr lang="fr-FR" altLang="fr-FR" sz="2000" dirty="0" smtClean="0">
              <a:ea typeface="Microsoft YaHei" pitchFamily="34" charset="-122"/>
            </a:endParaRPr>
          </a:p>
          <a:p>
            <a:pPr>
              <a:spcBef>
                <a:spcPts val="800"/>
              </a:spcBef>
              <a:buClrTx/>
            </a:pPr>
            <a:r>
              <a:rPr lang="fr-FR" altLang="fr-FR" sz="2000" dirty="0" smtClean="0">
                <a:ea typeface="Microsoft YaHei" pitchFamily="34" charset="-122"/>
              </a:rPr>
              <a:t>(*selon le M2)</a:t>
            </a:r>
            <a:endParaRPr lang="fr-FR" altLang="fr-FR" sz="2000" dirty="0">
              <a:ea typeface="Microsoft YaHei" pitchFamily="34" charset="-12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5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800"/>
              </a:spcBef>
              <a:buClrTx/>
            </a:pPr>
            <a:r>
              <a:rPr lang="fr-FR" altLang="fr-FR" dirty="0" smtClean="0"/>
              <a:t>Instructeur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Bef>
                <a:spcPts val="800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Être animateur</a:t>
            </a:r>
          </a:p>
          <a:p>
            <a:pPr algn="ctr">
              <a:spcBef>
                <a:spcPts val="800"/>
              </a:spcBef>
              <a:buClrTx/>
            </a:pPr>
            <a:endParaRPr lang="fr-FR" altLang="fr-FR" sz="2400" dirty="0"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S’intégrer dans la structure</a:t>
            </a:r>
          </a:p>
          <a:p>
            <a:pPr algn="ctr">
              <a:spcBef>
                <a:spcPts val="800"/>
              </a:spcBef>
              <a:buClrTx/>
            </a:pPr>
            <a:endParaRPr lang="fr-FR" altLang="fr-FR" sz="2400" dirty="0"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2400" dirty="0">
                <a:ea typeface="Microsoft YaHei" pitchFamily="34" charset="-122"/>
              </a:rPr>
              <a:t>L’instructeur un formateur                           </a:t>
            </a:r>
            <a:endParaRPr lang="fr-FR" altLang="fr-FR" sz="2400" dirty="0" smtClean="0">
              <a:ea typeface="Microsoft YaHei" pitchFamily="34" charset="-122"/>
            </a:endParaRPr>
          </a:p>
          <a:p>
            <a:pPr algn="ctr">
              <a:spcBef>
                <a:spcPts val="800"/>
              </a:spcBef>
              <a:buClrTx/>
            </a:pPr>
            <a:r>
              <a:rPr lang="fr-FR" altLang="fr-FR" sz="2400" dirty="0" smtClean="0">
                <a:ea typeface="Microsoft YaHei" pitchFamily="34" charset="-122"/>
              </a:rPr>
              <a:t>         </a:t>
            </a:r>
            <a:r>
              <a:rPr lang="fr-FR" altLang="fr-FR" sz="2400" dirty="0">
                <a:ea typeface="Microsoft YaHei" pitchFamily="34" charset="-122"/>
              </a:rPr>
              <a:t>un développeur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88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500"/>
              </a:spcBef>
              <a:buClrTx/>
            </a:pPr>
            <a:r>
              <a:rPr lang="fr-FR" altLang="fr-FR" dirty="0"/>
              <a:t>La formation professionnelle à la FFRS : Le CQP Certificat de qualification </a:t>
            </a:r>
            <a:r>
              <a:rPr lang="fr-FR" altLang="fr-FR" dirty="0" smtClean="0"/>
              <a:t>professionnelle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500"/>
              </a:spcBef>
              <a:buClrTx/>
            </a:pPr>
            <a:r>
              <a:rPr lang="fr-FR" altLang="fr-FR" sz="1600" dirty="0"/>
              <a:t/>
            </a:r>
            <a:br>
              <a:rPr lang="fr-FR" altLang="fr-FR" sz="1600" dirty="0"/>
            </a:br>
            <a:endParaRPr lang="fr-FR" altLang="fr-FR" sz="1600" dirty="0">
              <a:ea typeface="Microsoft YaHei" pitchFamily="34" charset="-122"/>
            </a:endParaRPr>
          </a:p>
          <a:p>
            <a:pPr algn="ctr">
              <a:spcBef>
                <a:spcPts val="500"/>
              </a:spcBef>
              <a:buClrTx/>
            </a:pPr>
            <a:r>
              <a:rPr lang="fr-FR" altLang="fr-FR" sz="2400" dirty="0" smtClean="0">
                <a:ea typeface="Microsoft YaHei" pitchFamily="34" charset="-122"/>
              </a:rPr>
              <a:t>ANIMATEUR </a:t>
            </a:r>
            <a:r>
              <a:rPr lang="fr-FR" altLang="fr-FR" sz="2400" dirty="0">
                <a:ea typeface="Microsoft YaHei" pitchFamily="34" charset="-122"/>
              </a:rPr>
              <a:t>DE LOISIRS </a:t>
            </a:r>
            <a:r>
              <a:rPr lang="fr-FR" altLang="fr-FR" sz="2400" dirty="0" smtClean="0">
                <a:ea typeface="Microsoft YaHei" pitchFamily="34" charset="-122"/>
              </a:rPr>
              <a:t>SPORTIFS 3 options:</a:t>
            </a:r>
          </a:p>
          <a:p>
            <a:pPr algn="ctr">
              <a:spcBef>
                <a:spcPts val="500"/>
              </a:spcBef>
              <a:buClrTx/>
            </a:pPr>
            <a:endParaRPr lang="fr-FR" altLang="fr-FR" sz="2400" dirty="0">
              <a:ea typeface="Microsoft YaHei" pitchFamily="34" charset="-122"/>
            </a:endParaRPr>
          </a:p>
          <a:p>
            <a:pPr marL="457200" indent="-457200" algn="ctr">
              <a:spcBef>
                <a:spcPts val="350"/>
              </a:spcBef>
              <a:buClrTx/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FF0000"/>
                </a:solidFill>
                <a:ea typeface="Microsoft YaHei" pitchFamily="34" charset="-122"/>
              </a:rPr>
              <a:t>Activités de Randonnée de Proximité et d’Orientation</a:t>
            </a:r>
          </a:p>
          <a:p>
            <a:pPr marL="457200" indent="-457200" algn="ctr">
              <a:spcBef>
                <a:spcPts val="350"/>
              </a:spcBef>
              <a:buClrTx/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FF0000"/>
                </a:solidFill>
                <a:ea typeface="Microsoft YaHei" pitchFamily="34" charset="-122"/>
              </a:rPr>
              <a:t>Activités Gymniques d’Entretien et d’Expression</a:t>
            </a:r>
          </a:p>
          <a:p>
            <a:pPr marL="457200" indent="-457200" algn="ctr">
              <a:spcBef>
                <a:spcPts val="350"/>
              </a:spcBef>
              <a:buClrTx/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FF0000"/>
                </a:solidFill>
                <a:ea typeface="Microsoft YaHei" pitchFamily="34" charset="-122"/>
              </a:rPr>
              <a:t>Jeux Sportifs et Jeux d’Opposition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341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0" indent="0" algn="r">
          <a:buNone/>
          <a:defRPr sz="1000" b="1" dirty="0">
            <a:latin typeface="Myriad Pro"/>
            <a:cs typeface="Myriad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313</TotalTime>
  <Words>203</Words>
  <Application>Microsoft Office PowerPoint</Application>
  <PresentationFormat>Affichage à l'écran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Thème1</vt:lpstr>
      <vt:lpstr>Conception personnalisée</vt:lpstr>
      <vt:lpstr>Thème2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A LA FFRS</dc:title>
  <dc:creator>Asus</dc:creator>
  <cp:lastModifiedBy>Asus</cp:lastModifiedBy>
  <cp:revision>33</cp:revision>
  <dcterms:created xsi:type="dcterms:W3CDTF">2019-01-15T14:43:31Z</dcterms:created>
  <dcterms:modified xsi:type="dcterms:W3CDTF">2019-08-28T14:48:35Z</dcterms:modified>
</cp:coreProperties>
</file>